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9" r:id="rId10"/>
    <p:sldId id="268" r:id="rId11"/>
    <p:sldId id="264" r:id="rId12"/>
    <p:sldId id="265" r:id="rId13"/>
    <p:sldId id="266" r:id="rId14"/>
    <p:sldId id="267"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Raleway"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82"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618262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cb7cce69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cb7cce69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0a5e1b38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0a5e1b38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0a5e1b38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0a5e1b38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15b3418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15b3418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0a5e1b38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0a5e1b38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0a5e1b38c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00a5e1b38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b7cce69e9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b7cce69e9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0a5e1b38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0a5e1b38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0a5e1b38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0a5e1b38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0a5e1b38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0a5e1b38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157c447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157c44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b7cce69e9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b7cce69e9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0a5e1b38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0a5e1b38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0a5e1b38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0a5e1b38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matheo.uliege.be/bitstream/2268.2/6801/5/s123578Jemine2019.pdf"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arxiv.org/abs/1506.07503." TargetMode="External"/><Relationship Id="rId4" Type="http://schemas.openxmlformats.org/officeDocument/2006/relationships/hyperlink" Target="https://arxiv.org/pdf/1409.047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79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Speech Synthesis Using Deep Learning</a:t>
            </a:r>
            <a:endParaRPr dirty="0"/>
          </a:p>
          <a:p>
            <a:pPr marL="0" lvl="0" indent="0" algn="l" rtl="0">
              <a:spcBef>
                <a:spcPts val="0"/>
              </a:spcBef>
              <a:spcAft>
                <a:spcPts val="0"/>
              </a:spcAft>
              <a:buNone/>
            </a:pPr>
            <a:endParaRPr dirty="0"/>
          </a:p>
        </p:txBody>
      </p:sp>
      <p:sp>
        <p:nvSpPr>
          <p:cNvPr id="136" name="Google Shape;136;p17"/>
          <p:cNvSpPr txBox="1">
            <a:spLocks noGrp="1"/>
          </p:cNvSpPr>
          <p:nvPr>
            <p:ph type="subTitle" idx="1"/>
          </p:nvPr>
        </p:nvSpPr>
        <p:spPr>
          <a:xfrm>
            <a:off x="846850" y="3421874"/>
            <a:ext cx="4313400" cy="1575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Sonu Kumar Kushwaha  (2K19/CO/383)</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 Implementation and Output</a:t>
            </a:r>
            <a:endParaRPr dirty="0"/>
          </a:p>
        </p:txBody>
      </p:sp>
      <p:pic>
        <p:nvPicPr>
          <p:cNvPr id="2050" name="Picture 2" descr="D:\StudyMaterial\3rdYear\6th SEM\Project\CD and AI\srnshots\outpu after ayu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343" y="1996623"/>
            <a:ext cx="5094514" cy="29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300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 Result and Discussion</a:t>
            </a:r>
            <a:endParaRPr/>
          </a:p>
        </p:txBody>
      </p:sp>
      <p:sp>
        <p:nvSpPr>
          <p:cNvPr id="188" name="Google Shape;188;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In this implementation, the voice recognition section works almost flawlessly whereas the speech synthesis works adequately well. Speech similarity is quite high, whereas speech naturalness can be improved. Overall, the results were very satisfactory and above our expectations.</a:t>
            </a:r>
            <a:endParaRPr dirty="0"/>
          </a:p>
          <a:p>
            <a:pPr marL="457200" lvl="0" indent="-311150" algn="l" rtl="0">
              <a:spcBef>
                <a:spcPts val="0"/>
              </a:spcBef>
              <a:spcAft>
                <a:spcPts val="0"/>
              </a:spcAft>
              <a:buSzPts val="1300"/>
              <a:buChar char="●"/>
            </a:pPr>
            <a:r>
              <a:rPr lang="en" dirty="0"/>
              <a:t>Since this framework was run on a computer with a relatively weak GPU along with time and computational constraints, it is possible that the results did not achieve their full potential. The model was trained for a million steps, whereas the original author trained it for 50 million steps and achieved slightly better results. With an even more powerful computer, the results would likely have been even closer to human levels by achieving even greater naturalness and similarity.</a:t>
            </a:r>
            <a:endParaRPr dirty="0"/>
          </a:p>
          <a:p>
            <a:pPr marL="457200" lvl="0" indent="0" algn="l" rtl="0">
              <a:spcBef>
                <a:spcPts val="1600"/>
              </a:spcBef>
              <a:spcAft>
                <a:spcPts val="160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 Applications</a:t>
            </a:r>
            <a:endParaRPr/>
          </a:p>
        </p:txBody>
      </p:sp>
      <p:sp>
        <p:nvSpPr>
          <p:cNvPr id="194" name="Google Shape;194;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The most important application of speech synthesis is the reading and communication aids for the blind.</a:t>
            </a:r>
            <a:endParaRPr dirty="0"/>
          </a:p>
          <a:p>
            <a:pPr marL="457200" lvl="0" indent="-311150" algn="l" rtl="0">
              <a:spcBef>
                <a:spcPts val="0"/>
              </a:spcBef>
              <a:spcAft>
                <a:spcPts val="0"/>
              </a:spcAft>
              <a:buSzPts val="1300"/>
              <a:buChar char="●"/>
            </a:pPr>
            <a:r>
              <a:rPr lang="en" dirty="0"/>
              <a:t>It can be programmed for special tasks like spelling and pronunciation teaching for different languages and can also be used with interactive educational applications.</a:t>
            </a:r>
            <a:endParaRPr dirty="0"/>
          </a:p>
          <a:p>
            <a:pPr marL="457200" lvl="0" indent="-311150" algn="l" rtl="0">
              <a:spcBef>
                <a:spcPts val="0"/>
              </a:spcBef>
              <a:spcAft>
                <a:spcPts val="0"/>
              </a:spcAft>
              <a:buSzPts val="1300"/>
              <a:buChar char="●"/>
            </a:pPr>
            <a:r>
              <a:rPr lang="en" dirty="0"/>
              <a:t>An automatic speech recognition system is used in development of interactive multimedia applications, facilitating voice interaction.</a:t>
            </a:r>
            <a:endParaRPr dirty="0"/>
          </a:p>
          <a:p>
            <a:pPr marL="457200" lvl="0" indent="-311150" algn="l" rtl="0">
              <a:spcBef>
                <a:spcPts val="0"/>
              </a:spcBef>
              <a:spcAft>
                <a:spcPts val="0"/>
              </a:spcAft>
              <a:buSzPts val="1300"/>
              <a:buChar char="●"/>
            </a:pPr>
            <a:r>
              <a:rPr lang="en" dirty="0"/>
              <a:t>In the future, if speech recognition techniques reach adequate level, synthesized speech may also be used in language interpreters or several other communication systems, such as talking mobile phones. </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8. Conclusion and Future Research Directions</a:t>
            </a:r>
            <a:endParaRPr sz="2700"/>
          </a:p>
        </p:txBody>
      </p:sp>
      <p:sp>
        <p:nvSpPr>
          <p:cNvPr id="200" name="Google Shape;200;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A framework for real-time voice cloning was studied and implemented. The results exceeded expectations but could be improved with more reference speech time.</a:t>
            </a:r>
            <a:endParaRPr/>
          </a:p>
          <a:p>
            <a:pPr marL="457200" lvl="0" indent="-311150" algn="l" rtl="0">
              <a:spcBef>
                <a:spcPts val="0"/>
              </a:spcBef>
              <a:spcAft>
                <a:spcPts val="0"/>
              </a:spcAft>
              <a:buSzPts val="1300"/>
              <a:buChar char="●"/>
            </a:pPr>
            <a:r>
              <a:rPr lang="en"/>
              <a:t>Proper datasets for audio-based projects such as this are relatively insufficient. The SV2TTS team has been working on a vocoder that could clone most voices, but not uncommon ones. In the future, new frameworks could be developed that account for this overlooked aspect as well.</a:t>
            </a:r>
            <a:endParaRPr/>
          </a:p>
          <a:p>
            <a:pPr marL="457200" lvl="0" indent="-311150" algn="l" rtl="0">
              <a:spcBef>
                <a:spcPts val="0"/>
              </a:spcBef>
              <a:spcAft>
                <a:spcPts val="0"/>
              </a:spcAft>
              <a:buSzPts val="1300"/>
              <a:buChar char="●"/>
            </a:pPr>
            <a:r>
              <a:rPr lang="en"/>
              <a:t>The importance of research in text-to-speech increases day by day since many leading technology companies aim to adopt their own artificially intelligent chatbot or personal assistants. Developments in this field are being made all the time and we would like to study and implement them in the future.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 References</a:t>
            </a:r>
            <a:endParaRPr/>
          </a:p>
        </p:txBody>
      </p:sp>
      <p:sp>
        <p:nvSpPr>
          <p:cNvPr id="206" name="Google Shape;206;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dirty="0">
                <a:solidFill>
                  <a:srgbClr val="000000"/>
                </a:solidFill>
              </a:rPr>
              <a:t>Corentin Jemine. Real-time Voice Cloning, 2018 </a:t>
            </a:r>
            <a:r>
              <a:rPr lang="en" sz="1200" u="sng" dirty="0">
                <a:solidFill>
                  <a:srgbClr val="1155CC"/>
                </a:solidFill>
                <a:hlinkClick r:id="rId3">
                  <a:extLst>
                    <a:ext uri="{A12FA001-AC4F-418D-AE19-62706E023703}">
                      <ahyp:hlinkClr xmlns:ahyp="http://schemas.microsoft.com/office/drawing/2018/hyperlinkcolor" val="tx"/>
                    </a:ext>
                  </a:extLst>
                </a:hlinkClick>
              </a:rPr>
              <a:t>https://matheo.uliege.be/bitstream/2268.2/6801/5/s123578Jemine2019.pdf</a:t>
            </a:r>
            <a:endParaRPr sz="1200" dirty="0">
              <a:solidFill>
                <a:srgbClr val="000000"/>
              </a:solidFill>
            </a:endParaRPr>
          </a:p>
          <a:p>
            <a:pPr marL="457200" lvl="0" indent="0" algn="l" rtl="0">
              <a:spcBef>
                <a:spcPts val="0"/>
              </a:spcBef>
              <a:spcAft>
                <a:spcPts val="0"/>
              </a:spcAft>
              <a:buNone/>
            </a:pPr>
            <a:endParaRPr sz="1400" b="1" dirty="0">
              <a:solidFill>
                <a:srgbClr val="000000"/>
              </a:solidFill>
            </a:endParaRPr>
          </a:p>
          <a:p>
            <a:pPr marL="457200" lvl="0" indent="-304800" algn="l" rtl="0">
              <a:spcBef>
                <a:spcPts val="0"/>
              </a:spcBef>
              <a:spcAft>
                <a:spcPts val="0"/>
              </a:spcAft>
              <a:buClr>
                <a:srgbClr val="000000"/>
              </a:buClr>
              <a:buSzPts val="1200"/>
              <a:buChar char="●"/>
            </a:pPr>
            <a:r>
              <a:rPr lang="en" sz="1200" dirty="0">
                <a:solidFill>
                  <a:srgbClr val="000000"/>
                </a:solidFill>
              </a:rPr>
              <a:t>Dzmitry Bahdanau, Kyunghyun Cho, and Yoshua Bengio. Neural machine translation</a:t>
            </a:r>
            <a:endParaRPr sz="1200" dirty="0">
              <a:solidFill>
                <a:srgbClr val="000000"/>
              </a:solidFill>
            </a:endParaRPr>
          </a:p>
          <a:p>
            <a:pPr marL="457200" lvl="0" indent="0" algn="l" rtl="0">
              <a:spcBef>
                <a:spcPts val="0"/>
              </a:spcBef>
              <a:spcAft>
                <a:spcPts val="0"/>
              </a:spcAft>
              <a:buNone/>
            </a:pPr>
            <a:r>
              <a:rPr lang="en" sz="1200" dirty="0">
                <a:solidFill>
                  <a:srgbClr val="000000"/>
                </a:solidFill>
              </a:rPr>
              <a:t>by jointly learning to align and translate. CoRR, abs/1409.0473, 2014. </a:t>
            </a:r>
            <a:r>
              <a:rPr lang="en" sz="1200" u="sng" dirty="0">
                <a:solidFill>
                  <a:srgbClr val="1155CC"/>
                </a:solidFill>
                <a:hlinkClick r:id="rId4">
                  <a:extLst>
                    <a:ext uri="{A12FA001-AC4F-418D-AE19-62706E023703}">
                      <ahyp:hlinkClr xmlns:ahyp="http://schemas.microsoft.com/office/drawing/2018/hyperlinkcolor" val="tx"/>
                    </a:ext>
                  </a:extLst>
                </a:hlinkClick>
              </a:rPr>
              <a:t>http://arxiv.org/abs/1409.0473.</a:t>
            </a:r>
            <a:endParaRPr sz="1200" dirty="0">
              <a:solidFill>
                <a:srgbClr val="000000"/>
              </a:solidFill>
            </a:endParaRPr>
          </a:p>
          <a:p>
            <a:pPr marL="457200" lvl="0" indent="0" algn="l" rtl="0">
              <a:spcBef>
                <a:spcPts val="0"/>
              </a:spcBef>
              <a:spcAft>
                <a:spcPts val="0"/>
              </a:spcAft>
              <a:buNone/>
            </a:pPr>
            <a:endParaRPr sz="1200" dirty="0">
              <a:solidFill>
                <a:srgbClr val="000000"/>
              </a:solidFill>
            </a:endParaRPr>
          </a:p>
          <a:p>
            <a:pPr marL="457200" lvl="0" indent="-304800" algn="l" rtl="0">
              <a:spcBef>
                <a:spcPts val="0"/>
              </a:spcBef>
              <a:spcAft>
                <a:spcPts val="0"/>
              </a:spcAft>
              <a:buClr>
                <a:srgbClr val="000000"/>
              </a:buClr>
              <a:buSzPts val="1200"/>
              <a:buChar char="●"/>
            </a:pPr>
            <a:r>
              <a:rPr lang="en" sz="1200" dirty="0">
                <a:solidFill>
                  <a:srgbClr val="000000"/>
                </a:solidFill>
              </a:rPr>
              <a:t>Jan Chorowski, Dzmitry Bahdanau, Dmitriy Serdyuk, KyungHyun Cho, and Yoshua</a:t>
            </a:r>
            <a:endParaRPr sz="1200" dirty="0">
              <a:solidFill>
                <a:srgbClr val="000000"/>
              </a:solidFill>
            </a:endParaRPr>
          </a:p>
          <a:p>
            <a:pPr marL="457200" lvl="0" indent="0" algn="l" rtl="0">
              <a:spcBef>
                <a:spcPts val="0"/>
              </a:spcBef>
              <a:spcAft>
                <a:spcPts val="0"/>
              </a:spcAft>
              <a:buNone/>
            </a:pPr>
            <a:r>
              <a:rPr lang="en" sz="1200" dirty="0">
                <a:solidFill>
                  <a:srgbClr val="000000"/>
                </a:solidFill>
              </a:rPr>
              <a:t>Bengio. Attention-based models for speech recognition. CoRR, abs/1506.07503,</a:t>
            </a:r>
            <a:endParaRPr sz="1200" dirty="0">
              <a:solidFill>
                <a:srgbClr val="000000"/>
              </a:solidFill>
            </a:endParaRPr>
          </a:p>
          <a:p>
            <a:pPr marL="457200" lvl="0" indent="0" algn="l" rtl="0">
              <a:spcBef>
                <a:spcPts val="0"/>
              </a:spcBef>
              <a:spcAft>
                <a:spcPts val="0"/>
              </a:spcAft>
              <a:buNone/>
            </a:pPr>
            <a:r>
              <a:rPr lang="en" sz="1200" dirty="0">
                <a:solidFill>
                  <a:srgbClr val="000000"/>
                </a:solidFill>
              </a:rPr>
              <a:t>2015. </a:t>
            </a:r>
            <a:r>
              <a:rPr lang="en" sz="1200" u="sng" dirty="0">
                <a:solidFill>
                  <a:srgbClr val="1155CC"/>
                </a:solidFill>
                <a:hlinkClick r:id="rId5">
                  <a:extLst>
                    <a:ext uri="{A12FA001-AC4F-418D-AE19-62706E023703}">
                      <ahyp:hlinkClr xmlns:ahyp="http://schemas.microsoft.com/office/drawing/2018/hyperlinkcolor" val="tx"/>
                    </a:ext>
                  </a:extLst>
                </a:hlinkClick>
              </a:rPr>
              <a:t>http://arxiv.org/abs/1506.07503.</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Topics</a:t>
            </a:r>
            <a:endParaRPr/>
          </a:p>
        </p:txBody>
      </p:sp>
      <p:sp>
        <p:nvSpPr>
          <p:cNvPr id="142" name="Google Shape;142;p18"/>
          <p:cNvSpPr txBox="1">
            <a:spLocks noGrp="1"/>
          </p:cNvSpPr>
          <p:nvPr>
            <p:ph type="body" idx="1"/>
          </p:nvPr>
        </p:nvSpPr>
        <p:spPr>
          <a:xfrm>
            <a:off x="729450" y="2078875"/>
            <a:ext cx="4269900" cy="306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b="1"/>
              <a:t>Abstract</a:t>
            </a:r>
            <a:endParaRPr sz="1400" b="1"/>
          </a:p>
          <a:p>
            <a:pPr marL="457200" lvl="0" indent="-317500" algn="l" rtl="0">
              <a:spcBef>
                <a:spcPts val="0"/>
              </a:spcBef>
              <a:spcAft>
                <a:spcPts val="0"/>
              </a:spcAft>
              <a:buSzPts val="1400"/>
              <a:buAutoNum type="arabicPeriod"/>
            </a:pPr>
            <a:r>
              <a:rPr lang="en" sz="1400" b="1"/>
              <a:t>Introduction</a:t>
            </a:r>
            <a:endParaRPr sz="1400" b="1"/>
          </a:p>
          <a:p>
            <a:pPr marL="457200" lvl="0" indent="-317500" algn="l" rtl="0">
              <a:spcBef>
                <a:spcPts val="0"/>
              </a:spcBef>
              <a:spcAft>
                <a:spcPts val="0"/>
              </a:spcAft>
              <a:buSzPts val="1400"/>
              <a:buAutoNum type="arabicPeriod"/>
            </a:pPr>
            <a:r>
              <a:rPr lang="en" sz="1400" b="1"/>
              <a:t>Research Methods</a:t>
            </a:r>
            <a:endParaRPr sz="1400" b="1"/>
          </a:p>
          <a:p>
            <a:pPr marL="457200" lvl="0" indent="-317500" algn="l" rtl="0">
              <a:spcBef>
                <a:spcPts val="0"/>
              </a:spcBef>
              <a:spcAft>
                <a:spcPts val="0"/>
              </a:spcAft>
              <a:buSzPts val="1400"/>
              <a:buAutoNum type="arabicPeriod"/>
            </a:pPr>
            <a:r>
              <a:rPr lang="en" sz="1400" b="1"/>
              <a:t>Analysis </a:t>
            </a:r>
            <a:endParaRPr sz="1400" b="1"/>
          </a:p>
          <a:p>
            <a:pPr marL="457200" lvl="0" indent="-317500" algn="l" rtl="0">
              <a:spcBef>
                <a:spcPts val="0"/>
              </a:spcBef>
              <a:spcAft>
                <a:spcPts val="0"/>
              </a:spcAft>
              <a:buSzPts val="1400"/>
              <a:buAutoNum type="arabicPeriod"/>
            </a:pPr>
            <a:r>
              <a:rPr lang="en" sz="1400" b="1"/>
              <a:t>Implementation</a:t>
            </a:r>
            <a:endParaRPr sz="1400" b="1"/>
          </a:p>
          <a:p>
            <a:pPr marL="457200" lvl="0" indent="-317500" algn="l" rtl="0">
              <a:spcBef>
                <a:spcPts val="0"/>
              </a:spcBef>
              <a:spcAft>
                <a:spcPts val="0"/>
              </a:spcAft>
              <a:buSzPts val="1400"/>
              <a:buAutoNum type="arabicPeriod"/>
            </a:pPr>
            <a:r>
              <a:rPr lang="en" sz="1400" b="1"/>
              <a:t>Result and Discussion</a:t>
            </a:r>
            <a:endParaRPr sz="1400" b="1"/>
          </a:p>
          <a:p>
            <a:pPr marL="457200" lvl="0" indent="-317500" algn="l" rtl="0">
              <a:spcBef>
                <a:spcPts val="0"/>
              </a:spcBef>
              <a:spcAft>
                <a:spcPts val="0"/>
              </a:spcAft>
              <a:buSzPts val="1400"/>
              <a:buAutoNum type="arabicPeriod"/>
            </a:pPr>
            <a:r>
              <a:rPr lang="en" sz="1400" b="1"/>
              <a:t>Applications</a:t>
            </a:r>
            <a:endParaRPr sz="1400" b="1"/>
          </a:p>
          <a:p>
            <a:pPr marL="457200" lvl="0" indent="-317500" algn="l" rtl="0">
              <a:spcBef>
                <a:spcPts val="0"/>
              </a:spcBef>
              <a:spcAft>
                <a:spcPts val="0"/>
              </a:spcAft>
              <a:buSzPts val="1400"/>
              <a:buAutoNum type="arabicPeriod"/>
            </a:pPr>
            <a:r>
              <a:rPr lang="en" sz="1400" b="1"/>
              <a:t>Conclusion and Future Research Directions</a:t>
            </a:r>
            <a:endParaRPr sz="1400" b="1"/>
          </a:p>
          <a:p>
            <a:pPr marL="457200" lvl="0" indent="-317500" algn="l" rtl="0">
              <a:spcBef>
                <a:spcPts val="0"/>
              </a:spcBef>
              <a:spcAft>
                <a:spcPts val="0"/>
              </a:spcAft>
              <a:buSzPts val="1400"/>
              <a:buAutoNum type="arabicPeriod"/>
            </a:pPr>
            <a:r>
              <a:rPr lang="en" sz="1400" b="1"/>
              <a:t>References</a:t>
            </a:r>
            <a:endParaRPr sz="1400" b="1"/>
          </a:p>
        </p:txBody>
      </p:sp>
      <p:pic>
        <p:nvPicPr>
          <p:cNvPr id="143" name="Google Shape;143;p18"/>
          <p:cNvPicPr preferRelativeResize="0"/>
          <p:nvPr/>
        </p:nvPicPr>
        <p:blipFill>
          <a:blip r:embed="rId3">
            <a:alphaModFix/>
          </a:blip>
          <a:stretch>
            <a:fillRect/>
          </a:stretch>
        </p:blipFill>
        <p:spPr>
          <a:xfrm>
            <a:off x="4999487" y="971485"/>
            <a:ext cx="3554900" cy="1807575"/>
          </a:xfrm>
          <a:prstGeom prst="rect">
            <a:avLst/>
          </a:prstGeom>
          <a:noFill/>
          <a:ln>
            <a:noFill/>
          </a:ln>
        </p:spPr>
      </p:pic>
      <p:pic>
        <p:nvPicPr>
          <p:cNvPr id="144" name="Google Shape;144;p18"/>
          <p:cNvPicPr preferRelativeResize="0"/>
          <p:nvPr/>
        </p:nvPicPr>
        <p:blipFill>
          <a:blip r:embed="rId4">
            <a:alphaModFix/>
          </a:blip>
          <a:stretch>
            <a:fillRect/>
          </a:stretch>
        </p:blipFill>
        <p:spPr>
          <a:xfrm>
            <a:off x="5387500" y="2779048"/>
            <a:ext cx="2778874" cy="212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AutoNum type="arabicPeriod"/>
            </a:pPr>
            <a:r>
              <a:rPr lang="en"/>
              <a:t>Abstract</a:t>
            </a:r>
            <a:endParaRPr/>
          </a:p>
        </p:txBody>
      </p:sp>
      <p:sp>
        <p:nvSpPr>
          <p:cNvPr id="150" name="Google Shape;150;p19"/>
          <p:cNvSpPr txBox="1">
            <a:spLocks noGrp="1"/>
          </p:cNvSpPr>
          <p:nvPr>
            <p:ph type="body" idx="1"/>
          </p:nvPr>
        </p:nvSpPr>
        <p:spPr>
          <a:xfrm>
            <a:off x="729450" y="2078875"/>
            <a:ext cx="7688700" cy="2772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 artificial production of human speech is known as speech synthesis. This machine learning-based technique is applicable in text-to-speech, music generation, speech generation, speech-enabled devices, navigation systems, and accessibility for visually-impaired people.</a:t>
            </a:r>
            <a:endParaRPr/>
          </a:p>
          <a:p>
            <a:pPr marL="457200" lvl="0" indent="-311150" algn="l" rtl="0">
              <a:spcBef>
                <a:spcPts val="0"/>
              </a:spcBef>
              <a:spcAft>
                <a:spcPts val="0"/>
              </a:spcAft>
              <a:buSzPts val="1300"/>
              <a:buChar char="●"/>
            </a:pPr>
            <a:r>
              <a:rPr lang="en"/>
              <a:t>Deep Learning is a subset of machine learning that consists of algorithms inspired by the structure and function of the human brain called neural networks. Deep Learning has been said to make revolutionary advances in the machine learning and artificial intelligence field.</a:t>
            </a:r>
            <a:endParaRPr/>
          </a:p>
          <a:p>
            <a:pPr marL="457200" lvl="0" indent="-311150" algn="l" rtl="0">
              <a:spcBef>
                <a:spcPts val="0"/>
              </a:spcBef>
              <a:spcAft>
                <a:spcPts val="0"/>
              </a:spcAft>
              <a:buSzPts val="1300"/>
              <a:buChar char="●"/>
            </a:pPr>
            <a:r>
              <a:rPr lang="en"/>
              <a:t>In this project, we aim to build a speech synthesizer using Deep Neural Networks. The program would extract some characteristics from a few samples of the speaker's voice, clone it and generate audio based on the given text. The performance of the program is determined by the naturalness of speech and the similarity between the speaker’s speech and the recreated speech.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Introduction</a:t>
            </a:r>
            <a:endParaRPr/>
          </a:p>
        </p:txBody>
      </p:sp>
      <p:sp>
        <p:nvSpPr>
          <p:cNvPr id="156" name="Google Shape;156;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Deep learning is very popular in many sub-disciplines of machine learning. It is predominant in text-to-speech, which is the assistive technology that converts text to spoken word. A lot of research has been done to make these deep learning models more efficient and generate more natural-sounding speech. Some models even produce artificial speech that is almost indiscernible from human speech. </a:t>
            </a:r>
            <a:endParaRPr dirty="0"/>
          </a:p>
          <a:p>
            <a:pPr marL="457200" lvl="0" indent="-311150" algn="l" rtl="0">
              <a:spcBef>
                <a:spcPts val="0"/>
              </a:spcBef>
              <a:spcAft>
                <a:spcPts val="0"/>
              </a:spcAft>
              <a:buSzPts val="1300"/>
              <a:buChar char="●"/>
            </a:pPr>
            <a:r>
              <a:rPr lang="en" dirty="0"/>
              <a:t>This study aims to work towards and implement an efficient and potent voice cloning model. It should be able to clone voices with only a few seconds of reference input audio. I will apply the work of (J. Corentin et al, 2018) along with my own implementation and dataset.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Research Methods</a:t>
            </a:r>
            <a:endParaRPr dirty="0"/>
          </a:p>
        </p:txBody>
      </p:sp>
      <p:sp>
        <p:nvSpPr>
          <p:cNvPr id="162" name="Google Shape;162;p21"/>
          <p:cNvSpPr txBox="1">
            <a:spLocks noGrp="1"/>
          </p:cNvSpPr>
          <p:nvPr>
            <p:ph type="body" idx="1"/>
          </p:nvPr>
        </p:nvSpPr>
        <p:spPr>
          <a:xfrm>
            <a:off x="0" y="2078875"/>
            <a:ext cx="6525900" cy="30222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dirty="0"/>
              <a:t>Hidden Markov Model (HMM) based framework approach consists of clustering the linguistic features extracted from the input text with a decision tree, and training an HMM per cluster. The HMMs are tasked to produce a distribution over spectrogram coefficients, their derivative, second derivative, and a binary flag that indicates which parts of the generated audio should contain voice. </a:t>
            </a:r>
          </a:p>
          <a:p>
            <a:pPr marL="158750" lvl="0" indent="0" algn="l" rtl="0">
              <a:spcBef>
                <a:spcPts val="0"/>
              </a:spcBef>
              <a:spcAft>
                <a:spcPts val="0"/>
              </a:spcAft>
              <a:buSzPts val="1100"/>
              <a:buNone/>
            </a:pPr>
            <a:endParaRPr sz="1100" dirty="0"/>
          </a:p>
          <a:p>
            <a:pPr marL="457200" lvl="0" indent="-298450" algn="l" rtl="0">
              <a:spcBef>
                <a:spcPts val="0"/>
              </a:spcBef>
              <a:spcAft>
                <a:spcPts val="0"/>
              </a:spcAft>
              <a:buSzPts val="1100"/>
              <a:buChar char="●"/>
            </a:pPr>
            <a:r>
              <a:rPr lang="en" sz="1100" dirty="0"/>
              <a:t>WaveNet(2016) is a deep convolutional neural network that, for a raw audio waveform, models the distribution of a single sample conditionally to previous ones made a substantial breakthrough in TTS(text-to-speech). It is thus possible to directly generate audio by predicting samples one at a time in an autoregressive fashion. </a:t>
            </a:r>
            <a:endParaRPr sz="1100" dirty="0"/>
          </a:p>
        </p:txBody>
      </p:sp>
      <p:pic>
        <p:nvPicPr>
          <p:cNvPr id="163" name="Google Shape;163;p21"/>
          <p:cNvPicPr preferRelativeResize="0"/>
          <p:nvPr/>
        </p:nvPicPr>
        <p:blipFill>
          <a:blip r:embed="rId3">
            <a:alphaModFix/>
          </a:blip>
          <a:stretch>
            <a:fillRect/>
          </a:stretch>
        </p:blipFill>
        <p:spPr>
          <a:xfrm>
            <a:off x="6423350" y="2078875"/>
            <a:ext cx="2743200" cy="227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Research Methods</a:t>
            </a:r>
            <a:endParaRPr dirty="0"/>
          </a:p>
        </p:txBody>
      </p:sp>
      <p:sp>
        <p:nvSpPr>
          <p:cNvPr id="169" name="Google Shape;169;p22"/>
          <p:cNvSpPr txBox="1">
            <a:spLocks noGrp="1"/>
          </p:cNvSpPr>
          <p:nvPr>
            <p:ph type="body" idx="1"/>
          </p:nvPr>
        </p:nvSpPr>
        <p:spPr>
          <a:xfrm>
            <a:off x="0" y="1769961"/>
            <a:ext cx="6525600" cy="32643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SzPts val="1100"/>
              <a:buChar char="●"/>
            </a:pPr>
            <a:r>
              <a:rPr lang="en" sz="1100" dirty="0"/>
              <a:t>Improvements to this framework were later brought by feed-forward Deep Neural Networks (DNN-2013) which has better data efficiency as the training set is no longer fragmented in different clusters of contexts.</a:t>
            </a:r>
          </a:p>
          <a:p>
            <a:pPr marL="158750" lvl="0" indent="0" algn="l" rtl="0">
              <a:spcBef>
                <a:spcPts val="1200"/>
              </a:spcBef>
              <a:spcAft>
                <a:spcPts val="0"/>
              </a:spcAft>
              <a:buSzPts val="1100"/>
              <a:buNone/>
            </a:pPr>
            <a:endParaRPr sz="1100" dirty="0"/>
          </a:p>
          <a:p>
            <a:pPr marL="457200" lvl="0" indent="-298450" algn="l" rtl="0">
              <a:spcBef>
                <a:spcPts val="0"/>
              </a:spcBef>
              <a:spcAft>
                <a:spcPts val="0"/>
              </a:spcAft>
              <a:buSzPts val="1100"/>
              <a:buChar char="●"/>
            </a:pPr>
            <a:r>
              <a:rPr lang="en" sz="1100" dirty="0"/>
              <a:t>RNNs(2014) make natural acoustic models as they are able to learn a compact representation of complex and long-span functions. As RNNs (Recurrent Neural Network) are fit to generate temporally consistent series, the static features can directly be determined by the acoustic model, alleviating the need for dynamic features and MLPG (Maximum Likelihood Parameter Generation algorithm)</a:t>
            </a:r>
          </a:p>
          <a:p>
            <a:pPr marL="158750" lvl="0" indent="0" algn="l" rtl="0">
              <a:spcBef>
                <a:spcPts val="0"/>
              </a:spcBef>
              <a:spcAft>
                <a:spcPts val="0"/>
              </a:spcAft>
              <a:buSzPts val="1100"/>
              <a:buNone/>
            </a:pPr>
            <a:endParaRPr sz="1100" dirty="0"/>
          </a:p>
          <a:p>
            <a:pPr lvl="0" indent="-298450">
              <a:buSzPts val="1100"/>
            </a:pPr>
            <a:r>
              <a:rPr lang="en" sz="1100" dirty="0"/>
              <a:t>Tacotron 2(2017) a sequence-to-sequence model that produces a spectrogram from a sequence of characters alone, further reducing the need for domain expertise. This </a:t>
            </a:r>
            <a:r>
              <a:rPr lang="en-US" sz="1100" dirty="0"/>
              <a:t>approach does not use complex linguistic and acoustic features as input. Instead, it generates human-like speech from text using neural networks trained using only speech examples and corresponding text transcripts.</a:t>
            </a:r>
            <a:endParaRPr sz="1100" dirty="0"/>
          </a:p>
        </p:txBody>
      </p:sp>
      <p:pic>
        <p:nvPicPr>
          <p:cNvPr id="170" name="Google Shape;170;p22"/>
          <p:cNvPicPr preferRelativeResize="0"/>
          <p:nvPr/>
        </p:nvPicPr>
        <p:blipFill rotWithShape="1">
          <a:blip r:embed="rId3">
            <a:alphaModFix/>
          </a:blip>
          <a:srcRect r="46340"/>
          <a:stretch/>
        </p:blipFill>
        <p:spPr>
          <a:xfrm>
            <a:off x="6572550" y="2121975"/>
            <a:ext cx="2571451" cy="2228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Analysis</a:t>
            </a:r>
            <a:endParaRPr/>
          </a:p>
          <a:p>
            <a:pPr marL="0" lvl="0" indent="0" algn="l" rtl="0">
              <a:spcBef>
                <a:spcPts val="0"/>
              </a:spcBef>
              <a:spcAft>
                <a:spcPts val="0"/>
              </a:spcAft>
              <a:buNone/>
            </a:pPr>
            <a:endParaRPr/>
          </a:p>
        </p:txBody>
      </p:sp>
      <p:sp>
        <p:nvSpPr>
          <p:cNvPr id="176" name="Google Shape;176;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three stages of the framework are as follows:</a:t>
            </a:r>
            <a:endParaRPr dirty="0"/>
          </a:p>
          <a:p>
            <a:pPr marL="457200" lvl="0" indent="-311150" algn="l" rtl="0">
              <a:spcBef>
                <a:spcPts val="1600"/>
              </a:spcBef>
              <a:spcAft>
                <a:spcPts val="0"/>
              </a:spcAft>
              <a:buSzPts val="1300"/>
              <a:buAutoNum type="arabicPeriod"/>
            </a:pPr>
            <a:r>
              <a:rPr lang="en" dirty="0"/>
              <a:t>A speaker </a:t>
            </a:r>
            <a:r>
              <a:rPr lang="en" b="1" dirty="0"/>
              <a:t>encoder </a:t>
            </a:r>
            <a:r>
              <a:rPr lang="en" dirty="0"/>
              <a:t>that derives an embedding from the short utterance of a single speaker. The embedding is a meaningful representation of the voice of the speaker, such that similar voices are close in latent space. Silent audio longer than 0.2s is trimmed.</a:t>
            </a:r>
            <a:endParaRPr dirty="0"/>
          </a:p>
          <a:p>
            <a:pPr marL="457200" lvl="0" indent="-311150" algn="l" rtl="0">
              <a:spcBef>
                <a:spcPts val="0"/>
              </a:spcBef>
              <a:spcAft>
                <a:spcPts val="0"/>
              </a:spcAft>
              <a:buSzPts val="1300"/>
              <a:buAutoNum type="arabicPeriod"/>
            </a:pPr>
            <a:r>
              <a:rPr lang="en" dirty="0"/>
              <a:t>A </a:t>
            </a:r>
            <a:r>
              <a:rPr lang="en" b="1" dirty="0"/>
              <a:t>synthesizer </a:t>
            </a:r>
            <a:r>
              <a:rPr lang="en" dirty="0"/>
              <a:t>that, conditioned on the embedding of a speaker, generates a spectrogram from text. This model is the popular Tacotron 2 real-time without WaveNet.</a:t>
            </a:r>
            <a:endParaRPr dirty="0"/>
          </a:p>
          <a:p>
            <a:pPr marL="457200" lvl="0" indent="-311150" algn="l" rtl="0">
              <a:spcBef>
                <a:spcPts val="0"/>
              </a:spcBef>
              <a:spcAft>
                <a:spcPts val="0"/>
              </a:spcAft>
              <a:buSzPts val="1300"/>
              <a:buAutoNum type="arabicPeriod"/>
            </a:pPr>
            <a:r>
              <a:rPr lang="en" dirty="0"/>
              <a:t>A </a:t>
            </a:r>
            <a:r>
              <a:rPr lang="en" b="1" dirty="0"/>
              <a:t>vocoder </a:t>
            </a:r>
            <a:r>
              <a:rPr lang="en" dirty="0"/>
              <a:t>that infers an audio waveform from the spectrograms generated by the synthesizer. We used WaveNet as a vocoder, effectively reapplying the entire Tacotron 2 framework.</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 Implementation and output</a:t>
            </a:r>
            <a:endParaRPr dirty="0"/>
          </a:p>
        </p:txBody>
      </p:sp>
      <p:pic>
        <p:nvPicPr>
          <p:cNvPr id="182" name="Google Shape;182;p24"/>
          <p:cNvPicPr preferRelativeResize="0"/>
          <p:nvPr/>
        </p:nvPicPr>
        <p:blipFill>
          <a:blip r:embed="rId3">
            <a:alphaModFix/>
          </a:blip>
          <a:stretch>
            <a:fillRect/>
          </a:stretch>
        </p:blipFill>
        <p:spPr>
          <a:xfrm>
            <a:off x="2002404" y="2078875"/>
            <a:ext cx="5381847" cy="2989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 Implementation and output</a:t>
            </a:r>
            <a:endParaRPr dirty="0"/>
          </a:p>
        </p:txBody>
      </p:sp>
      <p:pic>
        <p:nvPicPr>
          <p:cNvPr id="1026" name="Picture 2" descr="D:\StudyMaterial\3rdYear\6th SEM\Project\CD and AI\srnshots\final after malal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321" y="2049927"/>
            <a:ext cx="5196840" cy="3027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084646"/>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1196</Words>
  <Application>Microsoft Office PowerPoint</Application>
  <PresentationFormat>On-screen Show (16:9)</PresentationFormat>
  <Paragraphs>58</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Lato</vt:lpstr>
      <vt:lpstr>Arial</vt:lpstr>
      <vt:lpstr>Raleway</vt:lpstr>
      <vt:lpstr>Streamline</vt:lpstr>
      <vt:lpstr>Speech Synthesis Using Deep Learning </vt:lpstr>
      <vt:lpstr>Topics</vt:lpstr>
      <vt:lpstr>Abstract</vt:lpstr>
      <vt:lpstr>2. Introduction</vt:lpstr>
      <vt:lpstr>3. Research Methods</vt:lpstr>
      <vt:lpstr>3. Research Methods</vt:lpstr>
      <vt:lpstr>4. Analysis </vt:lpstr>
      <vt:lpstr>5. Implementation and output</vt:lpstr>
      <vt:lpstr>5. Implementation and output</vt:lpstr>
      <vt:lpstr>5. Implementation and Output</vt:lpstr>
      <vt:lpstr>6. Result and Discussion</vt:lpstr>
      <vt:lpstr>7. Applications</vt:lpstr>
      <vt:lpstr>8. Conclusion and Future Research Directions</vt:lpstr>
      <vt:lpstr>9.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Synthesis Using Deep Learning</dc:title>
  <dc:creator>Ayush Karn</dc:creator>
  <cp:lastModifiedBy>sonu kushwaha</cp:lastModifiedBy>
  <cp:revision>11</cp:revision>
  <dcterms:modified xsi:type="dcterms:W3CDTF">2022-06-19T17:00:33Z</dcterms:modified>
</cp:coreProperties>
</file>